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2" r:id="rId3"/>
    <p:sldId id="297" r:id="rId4"/>
    <p:sldId id="287" r:id="rId5"/>
    <p:sldId id="288" r:id="rId6"/>
    <p:sldId id="289" r:id="rId7"/>
    <p:sldId id="290" r:id="rId8"/>
    <p:sldId id="291" r:id="rId9"/>
    <p:sldId id="293" r:id="rId10"/>
    <p:sldId id="294" r:id="rId11"/>
    <p:sldId id="295" r:id="rId12"/>
    <p:sldId id="306" r:id="rId13"/>
    <p:sldId id="301" r:id="rId14"/>
    <p:sldId id="304" r:id="rId15"/>
    <p:sldId id="305" r:id="rId16"/>
    <p:sldId id="298" r:id="rId17"/>
    <p:sldId id="299" r:id="rId18"/>
    <p:sldId id="300" r:id="rId19"/>
    <p:sldId id="303" r:id="rId20"/>
    <p:sldId id="302" r:id="rId21"/>
    <p:sldId id="30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>
      <p:cViewPr varScale="1">
        <p:scale>
          <a:sx n="84" d="100"/>
          <a:sy n="84" d="100"/>
        </p:scale>
        <p:origin x="115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ln w="63500" cap="rnd">
              <a:solidFill>
                <a:srgbClr val="0070C0"/>
              </a:solidFill>
              <a:round/>
              <a:tailEnd w="lg" len="lg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8309178743961373E-2"/>
                  <c:y val="-5.3685829999001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3C-49B3-8EA2-6C0F12E015A5}"/>
                </c:ext>
              </c:extLst>
            </c:dLbl>
            <c:dLbl>
              <c:idx val="2"/>
              <c:layout>
                <c:manualLayout>
                  <c:x val="-1.0869565217391304E-2"/>
                  <c:y val="-7.11669861385640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3C-49B3-8EA2-6C0F12E015A5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Sheet1!$B$2:$B$4</c:f>
              <c:numCache>
                <c:formatCode>###0.000</c:formatCode>
                <c:ptCount val="3"/>
                <c:pt idx="0">
                  <c:v>67.928571428571445</c:v>
                </c:pt>
                <c:pt idx="1">
                  <c:v>57.214285714285758</c:v>
                </c:pt>
                <c:pt idx="2">
                  <c:v>43.329465852349301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3C-49B3-8EA2-6C0F12E015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Intervention</c:v>
                </c:pt>
              </c:strCache>
            </c:strRef>
          </c:tx>
          <c:spPr>
            <a:ln w="63500" cap="rnd">
              <a:solidFill>
                <a:srgbClr val="00B050"/>
              </a:solidFill>
              <a:round/>
              <a:tailEnd w="lg" len="lg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710144927536232E-2"/>
                  <c:y val="9.61402629763664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3C-49B3-8EA2-6C0F12E015A5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he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Sheet1!$C$2:$C$4</c:f>
              <c:numCache>
                <c:formatCode>###0.000</c:formatCode>
                <c:ptCount val="3"/>
                <c:pt idx="0">
                  <c:v>68.374999999999957</c:v>
                </c:pt>
                <c:pt idx="1">
                  <c:v>36.343342199534234</c:v>
                </c:pt>
                <c:pt idx="2">
                  <c:v>37.585014833844738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83C-49B3-8EA2-6C0F12E01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0291504"/>
        <c:axId val="470291896"/>
      </c:lineChart>
      <c:catAx>
        <c:axId val="47029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he-IL"/>
          </a:p>
        </c:txPr>
        <c:crossAx val="470291896"/>
        <c:crosses val="autoZero"/>
        <c:auto val="1"/>
        <c:lblAlgn val="ctr"/>
        <c:lblOffset val="100"/>
        <c:noMultiLvlLbl val="0"/>
      </c:catAx>
      <c:valAx>
        <c:axId val="470291896"/>
        <c:scaling>
          <c:orientation val="minMax"/>
          <c:min val="20"/>
        </c:scaling>
        <c:delete val="1"/>
        <c:axPos val="l"/>
        <c:numFmt formatCode="#,##0" sourceLinked="0"/>
        <c:majorTickMark val="none"/>
        <c:minorTickMark val="none"/>
        <c:tickLblPos val="nextTo"/>
        <c:crossAx val="47029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aseline="0">
          <a:latin typeface="Times New Roman" panose="02020603050405020304" pitchFamily="18" charset="0"/>
        </a:defRPr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ln w="63500" cap="rnd">
              <a:solidFill>
                <a:srgbClr val="0070C0"/>
              </a:solidFill>
              <a:round/>
              <a:tailEnd w="lg" len="lg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8309178743961373E-2"/>
                  <c:y val="-5.3685829999001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91-4EED-AB29-3B8DD7120049}"/>
                </c:ext>
              </c:extLst>
            </c:dLbl>
            <c:dLbl>
              <c:idx val="2"/>
              <c:layout>
                <c:manualLayout>
                  <c:x val="-1.0869565217391304E-2"/>
                  <c:y val="-7.11669861385640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91-4EED-AB29-3B8DD712004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Sheet1!$B$2:$B$4</c:f>
              <c:numCache>
                <c:formatCode>###0.000</c:formatCode>
                <c:ptCount val="3"/>
                <c:pt idx="0">
                  <c:v>34.080736045354307</c:v>
                </c:pt>
                <c:pt idx="1">
                  <c:v>32.495535714285623</c:v>
                </c:pt>
                <c:pt idx="2">
                  <c:v>23.884177165646165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91-4EED-AB29-3B8DD71200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Intervention</c:v>
                </c:pt>
              </c:strCache>
            </c:strRef>
          </c:tx>
          <c:spPr>
            <a:ln w="63500" cap="rnd">
              <a:solidFill>
                <a:srgbClr val="00B050"/>
              </a:solidFill>
              <a:round/>
              <a:tailEnd w="lg" len="lg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710144927536232E-2"/>
                  <c:y val="9.61402629763664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91-4EED-AB29-3B8DD712004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he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Sheet1!$C$2:$C$4</c:f>
              <c:numCache>
                <c:formatCode>###0.000</c:formatCode>
                <c:ptCount val="3"/>
                <c:pt idx="0">
                  <c:v>34.13404017857151</c:v>
                </c:pt>
                <c:pt idx="1">
                  <c:v>21.356841389500936</c:v>
                </c:pt>
                <c:pt idx="2">
                  <c:v>21.681057980535389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791-4EED-AB29-3B8DD71200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0292680"/>
        <c:axId val="470293072"/>
      </c:lineChart>
      <c:catAx>
        <c:axId val="47029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he-IL"/>
          </a:p>
        </c:txPr>
        <c:crossAx val="470293072"/>
        <c:crosses val="autoZero"/>
        <c:auto val="1"/>
        <c:lblAlgn val="ctr"/>
        <c:lblOffset val="100"/>
        <c:noMultiLvlLbl val="0"/>
      </c:catAx>
      <c:valAx>
        <c:axId val="470293072"/>
        <c:scaling>
          <c:orientation val="minMax"/>
          <c:min val="20"/>
        </c:scaling>
        <c:delete val="1"/>
        <c:axPos val="l"/>
        <c:numFmt formatCode="#,##0" sourceLinked="0"/>
        <c:majorTickMark val="none"/>
        <c:minorTickMark val="none"/>
        <c:tickLblPos val="nextTo"/>
        <c:crossAx val="47029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aseline="0">
          <a:latin typeface="Times New Roman" panose="02020603050405020304" pitchFamily="18" charset="0"/>
        </a:defRPr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ln w="63500" cap="rnd">
              <a:solidFill>
                <a:srgbClr val="0070C0"/>
              </a:solidFill>
              <a:round/>
              <a:tailEnd w="lg" len="lg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8309178743961373E-2"/>
                  <c:y val="-5.3685829999001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2C-4469-A637-5571F9ABF3F6}"/>
                </c:ext>
              </c:extLst>
            </c:dLbl>
            <c:dLbl>
              <c:idx val="2"/>
              <c:layout>
                <c:manualLayout>
                  <c:x val="-1.0869565217391304E-2"/>
                  <c:y val="-7.11669861385640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2C-4469-A637-5571F9ABF3F6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Sheet1!$B$2:$B$4</c:f>
              <c:numCache>
                <c:formatCode>###0.000</c:formatCode>
                <c:ptCount val="3"/>
                <c:pt idx="0">
                  <c:v>35.391080827701821</c:v>
                </c:pt>
                <c:pt idx="1">
                  <c:v>32.943498452012427</c:v>
                </c:pt>
                <c:pt idx="2">
                  <c:v>26.567507031056024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2C-4469-A637-5571F9ABF3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Intervention</c:v>
                </c:pt>
              </c:strCache>
            </c:strRef>
          </c:tx>
          <c:spPr>
            <a:ln w="63500" cap="rnd">
              <a:solidFill>
                <a:srgbClr val="00B050"/>
              </a:solidFill>
              <a:round/>
              <a:tailEnd w="lg" len="lg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710144927536232E-2"/>
                  <c:y val="9.61402629763664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2C-4469-A637-5571F9ABF3F6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he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Sheet1!$C$2:$C$4</c:f>
              <c:numCache>
                <c:formatCode>###0.000</c:formatCode>
                <c:ptCount val="3"/>
                <c:pt idx="0">
                  <c:v>37.259685672514593</c:v>
                </c:pt>
                <c:pt idx="1">
                  <c:v>24.135864782116808</c:v>
                </c:pt>
                <c:pt idx="2">
                  <c:v>25.199736965709299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32C-4469-A637-5571F9ABF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0293856"/>
        <c:axId val="470294248"/>
      </c:lineChart>
      <c:catAx>
        <c:axId val="47029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he-IL"/>
          </a:p>
        </c:txPr>
        <c:crossAx val="470294248"/>
        <c:crosses val="autoZero"/>
        <c:auto val="1"/>
        <c:lblAlgn val="ctr"/>
        <c:lblOffset val="100"/>
        <c:noMultiLvlLbl val="0"/>
      </c:catAx>
      <c:valAx>
        <c:axId val="470294248"/>
        <c:scaling>
          <c:orientation val="minMax"/>
          <c:min val="20"/>
        </c:scaling>
        <c:delete val="1"/>
        <c:axPos val="l"/>
        <c:numFmt formatCode="#,##0" sourceLinked="0"/>
        <c:majorTickMark val="none"/>
        <c:minorTickMark val="none"/>
        <c:tickLblPos val="nextTo"/>
        <c:crossAx val="47029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aseline="0">
          <a:latin typeface="Times New Roman" panose="02020603050405020304" pitchFamily="18" charset="0"/>
        </a:defRPr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66F34-D774-426C-9D20-C032D63AC49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8DAE4-F2DB-4CDB-AE83-8EA096ABB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16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8DAE4-F2DB-4CDB-AE83-8EA096ABBA3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951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3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96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88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64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40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87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43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15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05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8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3A5F0-0112-41A9-BEE8-D69A3C06DF8A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CDEFD-8347-4C78-B51C-2C6259016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2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28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Somatic Experiencing: </a:t>
            </a:r>
            <a:br>
              <a:rPr lang="en-US" dirty="0" smtClean="0"/>
            </a:br>
            <a:r>
              <a:rPr lang="en-US" dirty="0" smtClean="0"/>
              <a:t>A Randomized Controlled Outcome Study.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Danny Brom</a:t>
            </a:r>
          </a:p>
          <a:p>
            <a:r>
              <a:rPr lang="en-US" dirty="0" smtClean="0"/>
              <a:t>Cathy Lawi</a:t>
            </a:r>
          </a:p>
          <a:p>
            <a:r>
              <a:rPr lang="en-US" dirty="0" smtClean="0"/>
              <a:t>Gina Ross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175" y="980728"/>
            <a:ext cx="5564378" cy="5040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407"/>
            <a:ext cx="2794637" cy="163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9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Team members</a:t>
            </a:r>
            <a:br>
              <a:rPr lang="en-US" dirty="0" smtClean="0"/>
            </a:br>
            <a:r>
              <a:rPr lang="en-US" dirty="0" smtClean="0"/>
              <a:t>Gratefully acknowledged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137" y="1628800"/>
            <a:ext cx="8229600" cy="52292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Karen Lerner</a:t>
            </a:r>
          </a:p>
          <a:p>
            <a:pPr marL="0" indent="0" algn="ctr">
              <a:buNone/>
            </a:pPr>
            <a:r>
              <a:rPr lang="en-US" dirty="0" smtClean="0"/>
              <a:t>Yaffa </a:t>
            </a:r>
            <a:r>
              <a:rPr lang="en-US" dirty="0"/>
              <a:t>Stokar</a:t>
            </a:r>
          </a:p>
          <a:p>
            <a:pPr marL="0" indent="0" algn="ctr">
              <a:buNone/>
            </a:pPr>
            <a:r>
              <a:rPr lang="en-US" dirty="0"/>
              <a:t>Vered </a:t>
            </a:r>
            <a:r>
              <a:rPr lang="en-US" dirty="0" smtClean="0"/>
              <a:t>Nuriel-Porat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Ricky Bernstein</a:t>
            </a:r>
          </a:p>
          <a:p>
            <a:pPr marL="0" indent="0" algn="ctr">
              <a:buNone/>
            </a:pPr>
            <a:r>
              <a:rPr lang="en-US" dirty="0" err="1"/>
              <a:t>Arye</a:t>
            </a:r>
            <a:r>
              <a:rPr lang="en-US" dirty="0"/>
              <a:t> Frank</a:t>
            </a:r>
          </a:p>
          <a:p>
            <a:pPr marL="0" indent="0" algn="ctr">
              <a:buNone/>
            </a:pPr>
            <a:r>
              <a:rPr lang="en-US" dirty="0" smtClean="0"/>
              <a:t>Nadia </a:t>
            </a:r>
            <a:r>
              <a:rPr lang="en-US" dirty="0" err="1" smtClean="0"/>
              <a:t>Hofman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/>
              <a:t>Adar </a:t>
            </a:r>
            <a:r>
              <a:rPr lang="en-US" dirty="0" err="1"/>
              <a:t>Lavie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Dvora </a:t>
            </a:r>
            <a:r>
              <a:rPr lang="en-US" dirty="0" err="1" smtClean="0"/>
              <a:t>Rosner</a:t>
            </a:r>
            <a:r>
              <a:rPr lang="en-US" dirty="0" smtClean="0"/>
              <a:t>-Wax</a:t>
            </a:r>
          </a:p>
          <a:p>
            <a:pPr marL="0" indent="0" algn="ctr">
              <a:buNone/>
            </a:pPr>
            <a:r>
              <a:rPr lang="en-US" dirty="0" err="1" smtClean="0"/>
              <a:t>Salomka</a:t>
            </a:r>
            <a:r>
              <a:rPr lang="en-US" dirty="0" smtClean="0"/>
              <a:t> </a:t>
            </a:r>
            <a:r>
              <a:rPr lang="en-US" dirty="0" err="1" smtClean="0"/>
              <a:t>Donievsky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Yuval Ziv</a:t>
            </a:r>
          </a:p>
        </p:txBody>
      </p:sp>
    </p:spTree>
    <p:extLst>
      <p:ext uri="{BB962C8B-B14F-4D97-AF65-F5344CB8AC3E}">
        <p14:creationId xmlns:p14="http://schemas.microsoft.com/office/powerpoint/2010/main" val="243629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Randomized controlled study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Basis:</a:t>
            </a:r>
          </a:p>
          <a:p>
            <a:pPr marL="514350" indent="-514350">
              <a:buAutoNum type="arabicPeriod"/>
            </a:pPr>
            <a:r>
              <a:rPr lang="en-US" dirty="0" smtClean="0"/>
              <a:t>No previous randomized controlled study was conducted on Somatic Experiencing.</a:t>
            </a:r>
          </a:p>
          <a:p>
            <a:pPr marL="514350" indent="-514350">
              <a:buAutoNum type="arabicPeriod"/>
            </a:pPr>
            <a:r>
              <a:rPr lang="en-US" dirty="0" smtClean="0"/>
              <a:t>SE has become increasingly popular</a:t>
            </a:r>
          </a:p>
          <a:p>
            <a:pPr marL="0" indent="0">
              <a:buNone/>
            </a:pPr>
            <a:r>
              <a:rPr lang="en-US" dirty="0" smtClean="0"/>
              <a:t>3.   Clinical reports are very positive and show that “exposure to traumatic stimuli” might not be necessary or can be done in regulated ways.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6986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 protocol 15 session</a:t>
            </a:r>
            <a:br>
              <a:rPr lang="en-US" dirty="0" smtClean="0"/>
            </a:br>
            <a:r>
              <a:rPr lang="en-US" dirty="0" smtClean="0"/>
              <a:t>by Gina Ross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Structure used for each session: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u="sng" dirty="0"/>
              <a:t>Purpose</a:t>
            </a:r>
            <a:r>
              <a:rPr lang="en-US" dirty="0"/>
              <a:t>: The topic/goals of the session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u="sng" dirty="0"/>
              <a:t>Review</a:t>
            </a:r>
            <a:r>
              <a:rPr lang="en-US" dirty="0"/>
              <a:t>: To update the therapist about events/thoughts during the past week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u="sng" dirty="0"/>
              <a:t>Psycho-educational targets</a:t>
            </a:r>
            <a:r>
              <a:rPr lang="en-US" dirty="0"/>
              <a:t>: The concepts to be taught to the client during the session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u="sng" dirty="0"/>
              <a:t>Therapeutic activities</a:t>
            </a:r>
            <a:r>
              <a:rPr lang="en-US" dirty="0"/>
              <a:t>: SE exercises or activities to be used during the session to fulfill the purpose of the session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u="sng" dirty="0"/>
              <a:t>Homework</a:t>
            </a:r>
            <a:r>
              <a:rPr lang="en-US" dirty="0"/>
              <a:t>: Activities the client is to complete between sessions</a:t>
            </a:r>
          </a:p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112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 session (session 3)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/>
              <a:t>Purpose: </a:t>
            </a:r>
          </a:p>
          <a:p>
            <a:pPr marL="0" indent="0">
              <a:buNone/>
            </a:pPr>
            <a:r>
              <a:rPr lang="en-US" dirty="0"/>
              <a:t>• To introduce </a:t>
            </a:r>
            <a:r>
              <a:rPr lang="en-US" u="sng" dirty="0"/>
              <a:t>titration and </a:t>
            </a:r>
            <a:r>
              <a:rPr lang="en-US" u="sng" dirty="0" err="1"/>
              <a:t>pendulation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• To </a:t>
            </a:r>
            <a:r>
              <a:rPr lang="en-US" u="sng" dirty="0"/>
              <a:t>use “story”</a:t>
            </a:r>
            <a:r>
              <a:rPr lang="en-US" dirty="0"/>
              <a:t> to trigger activation</a:t>
            </a:r>
          </a:p>
          <a:p>
            <a:pPr marL="0" indent="0">
              <a:buNone/>
            </a:pPr>
            <a:r>
              <a:rPr lang="en-US" b="1" u="sng" dirty="0"/>
              <a:t>Review:</a:t>
            </a:r>
          </a:p>
          <a:p>
            <a:pPr marL="0" indent="0">
              <a:buNone/>
            </a:pPr>
            <a:r>
              <a:rPr lang="en-US" dirty="0"/>
              <a:t>• Review of symptoms</a:t>
            </a:r>
          </a:p>
          <a:p>
            <a:pPr marL="0" indent="0">
              <a:buNone/>
            </a:pPr>
            <a:r>
              <a:rPr lang="en-US" dirty="0"/>
              <a:t>• Review of ability to ground self</a:t>
            </a:r>
          </a:p>
          <a:p>
            <a:pPr marL="0" indent="0">
              <a:buNone/>
            </a:pPr>
            <a:r>
              <a:rPr lang="en-US" dirty="0"/>
              <a:t>• Review of ability to tune into the Felt Sense</a:t>
            </a:r>
          </a:p>
          <a:p>
            <a:pPr marL="0" indent="0">
              <a:buNone/>
            </a:pPr>
            <a:r>
              <a:rPr lang="en-US" dirty="0"/>
              <a:t>  Review ability to use resources during the week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1466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Psycho-educational </a:t>
            </a:r>
            <a:r>
              <a:rPr lang="en-US" dirty="0" smtClean="0"/>
              <a:t>targets</a:t>
            </a:r>
            <a:r>
              <a:rPr lang="en-US" i="1" dirty="0"/>
              <a:t> </a:t>
            </a:r>
            <a:r>
              <a:rPr lang="en-US" sz="3100" i="1" dirty="0" smtClean="0"/>
              <a:t>(session 3)</a:t>
            </a:r>
            <a:endParaRPr lang="he-IL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The use of “story” and the potential danger associated with the linear story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Pendulation</a:t>
            </a:r>
            <a:r>
              <a:rPr lang="en-US" dirty="0"/>
              <a:t> (Figure 8 diagram, train analogy, polarity)</a:t>
            </a:r>
          </a:p>
          <a:p>
            <a:pPr marL="0" indent="0">
              <a:buNone/>
            </a:pPr>
            <a:r>
              <a:rPr lang="en-US" dirty="0"/>
              <a:t>• Titration (chemistry analogy)</a:t>
            </a:r>
          </a:p>
          <a:p>
            <a:pPr marL="0" indent="0">
              <a:buNone/>
            </a:pPr>
            <a:r>
              <a:rPr lang="en-US" dirty="0"/>
              <a:t>• Discharge: normalize signs and process (giving it time and attention, elaborating on places from where energy to be discharged comes out)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657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Therapeutic </a:t>
            </a:r>
            <a:r>
              <a:rPr lang="en-US" dirty="0" smtClean="0"/>
              <a:t>activities </a:t>
            </a:r>
            <a:r>
              <a:rPr lang="en-US" sz="3200" i="1" dirty="0"/>
              <a:t>(session 3)</a:t>
            </a:r>
            <a:endParaRPr lang="he-IL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• Working with the story content of a traumatic event: managing activation around story by working first with the beginning or end of the story</a:t>
            </a:r>
          </a:p>
          <a:p>
            <a:pPr marL="0" indent="0">
              <a:buNone/>
            </a:pPr>
            <a:r>
              <a:rPr lang="en-US" dirty="0"/>
              <a:t>• Titration and organic </a:t>
            </a:r>
            <a:r>
              <a:rPr lang="en-US" dirty="0" err="1"/>
              <a:t>pendulation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Purposeful </a:t>
            </a:r>
            <a:r>
              <a:rPr lang="en-US" dirty="0" err="1"/>
              <a:t>pendulation</a:t>
            </a:r>
            <a:r>
              <a:rPr lang="en-US" dirty="0"/>
              <a:t> (</a:t>
            </a:r>
            <a:r>
              <a:rPr lang="en-US" dirty="0" err="1"/>
              <a:t>pendulating</a:t>
            </a:r>
            <a:r>
              <a:rPr lang="en-US" dirty="0"/>
              <a:t> between a resource and the activation)</a:t>
            </a:r>
          </a:p>
          <a:p>
            <a:pPr marL="0" indent="0">
              <a:buNone/>
            </a:pPr>
            <a:r>
              <a:rPr lang="en-US" dirty="0"/>
              <a:t>• Using antidotes or opposites to discharge (ask for the image of the stuck sensation and take it to the body to create movement out of the </a:t>
            </a:r>
            <a:r>
              <a:rPr lang="en-US" dirty="0" err="1"/>
              <a:t>stuckness</a:t>
            </a:r>
            <a:r>
              <a:rPr lang="en-US" dirty="0"/>
              <a:t>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9058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Homework </a:t>
            </a:r>
            <a:r>
              <a:rPr lang="en-US" sz="3600" i="1" dirty="0"/>
              <a:t>(session 3)</a:t>
            </a:r>
            <a:r>
              <a:rPr lang="en-US" dirty="0"/>
              <a:t/>
            </a:r>
            <a:br>
              <a:rPr lang="en-US" dirty="0"/>
            </a:b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Tracking moments of activation during the week, using resources, and discharging activation 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9490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72" y="1196752"/>
            <a:ext cx="8208912" cy="470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5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46" y="1474722"/>
            <a:ext cx="8862908" cy="477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2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0"/>
            <a:ext cx="3556779" cy="70375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12703"/>
            <a:ext cx="3844313" cy="702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7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5030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Demographics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6256" y="1600200"/>
            <a:ext cx="2088232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 Significant differences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763688" y="620688"/>
            <a:ext cx="4854535" cy="5764112"/>
            <a:chOff x="2165737" y="819250"/>
            <a:chExt cx="3647850" cy="52195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65737" y="827500"/>
              <a:ext cx="1164675" cy="5203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30412" y="819250"/>
              <a:ext cx="2483175" cy="5219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62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did the participants go through?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vehicle </a:t>
            </a:r>
            <a:r>
              <a:rPr lang="en-US" dirty="0"/>
              <a:t>accidents </a:t>
            </a:r>
            <a:r>
              <a:rPr lang="en-US" dirty="0" smtClean="0"/>
              <a:t>				27 (43%)</a:t>
            </a:r>
          </a:p>
          <a:p>
            <a:pPr marL="0" indent="0">
              <a:buNone/>
            </a:pPr>
            <a:r>
              <a:rPr lang="en-US" dirty="0" smtClean="0"/>
              <a:t>assault </a:t>
            </a:r>
            <a:r>
              <a:rPr lang="en-US" dirty="0"/>
              <a:t>cases </a:t>
            </a:r>
            <a:r>
              <a:rPr lang="en-US" dirty="0" smtClean="0"/>
              <a:t>		 		7  (11%) </a:t>
            </a:r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/>
              <a:t>other” types of accidents </a:t>
            </a:r>
            <a:r>
              <a:rPr lang="en-US" dirty="0" smtClean="0"/>
              <a:t> 		6  (10%)  </a:t>
            </a:r>
          </a:p>
          <a:p>
            <a:pPr marL="0" indent="0">
              <a:buNone/>
            </a:pPr>
            <a:r>
              <a:rPr lang="en-US" dirty="0" smtClean="0"/>
              <a:t>death </a:t>
            </a:r>
            <a:r>
              <a:rPr lang="en-US" dirty="0"/>
              <a:t>or injury of a family member </a:t>
            </a:r>
            <a:r>
              <a:rPr lang="en-US" dirty="0" smtClean="0"/>
              <a:t>5  (8%)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terrorist </a:t>
            </a:r>
            <a:r>
              <a:rPr lang="en-US" dirty="0" smtClean="0"/>
              <a:t>attacks 				5 (8%)</a:t>
            </a:r>
          </a:p>
          <a:p>
            <a:pPr marL="0" indent="0">
              <a:buNone/>
            </a:pPr>
            <a:r>
              <a:rPr lang="en-US" dirty="0" smtClean="0"/>
              <a:t>medical </a:t>
            </a:r>
            <a:r>
              <a:rPr lang="en-US" dirty="0"/>
              <a:t>trauma </a:t>
            </a:r>
            <a:r>
              <a:rPr lang="en-US" dirty="0" smtClean="0"/>
              <a:t>				4 (6%) </a:t>
            </a:r>
          </a:p>
          <a:p>
            <a:pPr marL="0" indent="0">
              <a:buNone/>
            </a:pPr>
            <a:r>
              <a:rPr lang="en-US" dirty="0" smtClean="0"/>
              <a:t>shooting </a:t>
            </a:r>
            <a:r>
              <a:rPr lang="en-US" dirty="0"/>
              <a:t>cases </a:t>
            </a:r>
            <a:r>
              <a:rPr lang="en-US" dirty="0" smtClean="0"/>
              <a:t>				3 (5%) </a:t>
            </a:r>
          </a:p>
          <a:p>
            <a:pPr marL="0" indent="0">
              <a:buNone/>
            </a:pPr>
            <a:r>
              <a:rPr lang="en-US" dirty="0" smtClean="0"/>
              <a:t>exposures </a:t>
            </a:r>
            <a:r>
              <a:rPr lang="en-US" dirty="0"/>
              <a:t>to deaths of others </a:t>
            </a:r>
            <a:r>
              <a:rPr lang="en-US" dirty="0" smtClean="0"/>
              <a:t>	2 (3%) </a:t>
            </a:r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/>
              <a:t>other” traumas </a:t>
            </a:r>
            <a:r>
              <a:rPr lang="en-US" dirty="0" smtClean="0"/>
              <a:t>				4 (6</a:t>
            </a:r>
            <a:r>
              <a:rPr lang="en-US" dirty="0"/>
              <a:t>%)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0565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SE vs Waiting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80" y="1611600"/>
            <a:ext cx="7560839" cy="438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8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SE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2040" y="1606408"/>
            <a:ext cx="2123374" cy="35871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590020"/>
            <a:ext cx="4223179" cy="361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73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1797248"/>
          <a:ext cx="7886700" cy="3814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068751"/>
            <a:ext cx="9144000" cy="465395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2700" dirty="0"/>
              <a:t>Severity of Posttraumatic Symptoms Measured by CAPS (Means)</a:t>
            </a:r>
            <a:endParaRPr lang="he-IL" sz="2700" dirty="0"/>
          </a:p>
        </p:txBody>
      </p:sp>
    </p:spTree>
    <p:extLst>
      <p:ext uri="{BB962C8B-B14F-4D97-AF65-F5344CB8AC3E}">
        <p14:creationId xmlns:p14="http://schemas.microsoft.com/office/powerpoint/2010/main" val="95983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1797248"/>
          <a:ext cx="7886700" cy="3814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068751"/>
            <a:ext cx="9144000" cy="465395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2700" dirty="0"/>
              <a:t>Severity of Posttraumatic Symptoms Measured by PDS (Means)</a:t>
            </a:r>
            <a:endParaRPr lang="he-IL" sz="2700" dirty="0"/>
          </a:p>
        </p:txBody>
      </p:sp>
    </p:spTree>
    <p:extLst>
      <p:ext uri="{BB962C8B-B14F-4D97-AF65-F5344CB8AC3E}">
        <p14:creationId xmlns:p14="http://schemas.microsoft.com/office/powerpoint/2010/main" val="350832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1797248"/>
          <a:ext cx="7886700" cy="3814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068751"/>
            <a:ext cx="9144000" cy="465395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2700" dirty="0"/>
              <a:t>Severity of Depression Symptoms Measured by CESD (Means)</a:t>
            </a:r>
            <a:endParaRPr lang="he-IL" sz="2700" dirty="0"/>
          </a:p>
        </p:txBody>
      </p:sp>
    </p:spTree>
    <p:extLst>
      <p:ext uri="{BB962C8B-B14F-4D97-AF65-F5344CB8AC3E}">
        <p14:creationId xmlns:p14="http://schemas.microsoft.com/office/powerpoint/2010/main" val="396406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per diagnosis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70% of participants had a significant reduction in symptoms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44% of the people lost their diagnosis of PTSD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4326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 was shown to be an effective treatment mode</a:t>
            </a:r>
          </a:p>
          <a:p>
            <a:r>
              <a:rPr lang="en-US" dirty="0" smtClean="0"/>
              <a:t>Some clients remained in a chronic state</a:t>
            </a:r>
          </a:p>
          <a:p>
            <a:r>
              <a:rPr lang="en-US" dirty="0" smtClean="0"/>
              <a:t>More work needs to be done on specific populations, such as combat PTSD</a:t>
            </a:r>
          </a:p>
          <a:p>
            <a:r>
              <a:rPr lang="en-US" dirty="0" smtClean="0"/>
              <a:t>Limitation of the study: </a:t>
            </a:r>
          </a:p>
          <a:p>
            <a:pPr lvl="1"/>
            <a:r>
              <a:rPr lang="en-US" dirty="0" smtClean="0"/>
              <a:t>Environment of ongoing attacks</a:t>
            </a:r>
          </a:p>
          <a:p>
            <a:pPr lvl="1"/>
            <a:r>
              <a:rPr lang="en-US" dirty="0" smtClean="0"/>
              <a:t> Naturalistic study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10134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4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41649</TotalTime>
  <Words>503</Words>
  <Application>Microsoft Office PowerPoint</Application>
  <PresentationFormat>On-screen Show (4:3)</PresentationFormat>
  <Paragraphs>84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Office Theme</vt:lpstr>
      <vt:lpstr>Somatic Experiencing:  A Randomized Controlled Outcome Study.</vt:lpstr>
      <vt:lpstr>Team members Gratefully acknowledged</vt:lpstr>
      <vt:lpstr>Randomized controlled study</vt:lpstr>
      <vt:lpstr>SE protocol 15 session by Gina Ross</vt:lpstr>
      <vt:lpstr>Example of a session (session 3)</vt:lpstr>
      <vt:lpstr>Psycho-educational targets (session 3)</vt:lpstr>
      <vt:lpstr>Therapeutic activities (session 3)</vt:lpstr>
      <vt:lpstr>Homework (session 3) </vt:lpstr>
      <vt:lpstr>Sample</vt:lpstr>
      <vt:lpstr>Sample</vt:lpstr>
      <vt:lpstr>PowerPoint Presentation</vt:lpstr>
      <vt:lpstr>Demographics </vt:lpstr>
      <vt:lpstr>What did the participants go through?</vt:lpstr>
      <vt:lpstr>Results of SE vs Waiting List</vt:lpstr>
      <vt:lpstr>Results of SE</vt:lpstr>
      <vt:lpstr>Severity of Posttraumatic Symptoms Measured by CAPS (Means)</vt:lpstr>
      <vt:lpstr>Severity of Posttraumatic Symptoms Measured by PDS (Means)</vt:lpstr>
      <vt:lpstr>Severity of Depression Symptoms Measured by CESD (Means)</vt:lpstr>
      <vt:lpstr>Results per diagnosis</vt:lpstr>
      <vt:lpstr>Conclusion</vt:lpstr>
      <vt:lpstr>Future plans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Somatic Experiencing and Mindfullness</dc:title>
  <dc:creator>Danny Brom</dc:creator>
  <cp:lastModifiedBy>Dalit Boutboul</cp:lastModifiedBy>
  <cp:revision>48</cp:revision>
  <dcterms:created xsi:type="dcterms:W3CDTF">2012-07-12T04:05:50Z</dcterms:created>
  <dcterms:modified xsi:type="dcterms:W3CDTF">2019-12-10T07:11:11Z</dcterms:modified>
</cp:coreProperties>
</file>